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9"/>
  </p:handoutMasterIdLst>
  <p:sldIdLst>
    <p:sldId id="440" r:id="rId3"/>
    <p:sldId id="441" r:id="rId5"/>
    <p:sldId id="442" r:id="rId6"/>
    <p:sldId id="443" r:id="rId7"/>
    <p:sldId id="444" r:id="rId8"/>
    <p:sldId id="445" r:id="rId9"/>
    <p:sldId id="446" r:id="rId10"/>
    <p:sldId id="447" r:id="rId11"/>
    <p:sldId id="448" r:id="rId12"/>
    <p:sldId id="458" r:id="rId13"/>
    <p:sldId id="450" r:id="rId14"/>
    <p:sldId id="459" r:id="rId15"/>
    <p:sldId id="462" r:id="rId16"/>
    <p:sldId id="460" r:id="rId17"/>
    <p:sldId id="463" r:id="rId18"/>
    <p:sldId id="464" r:id="rId19"/>
    <p:sldId id="465" r:id="rId20"/>
    <p:sldId id="476" r:id="rId21"/>
    <p:sldId id="449" r:id="rId22"/>
    <p:sldId id="451" r:id="rId23"/>
    <p:sldId id="453" r:id="rId24"/>
    <p:sldId id="455" r:id="rId25"/>
    <p:sldId id="456" r:id="rId26"/>
    <p:sldId id="475" r:id="rId27"/>
    <p:sldId id="45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3" autoAdjust="0"/>
    <p:restoredTop sz="94656" autoAdjust="0"/>
  </p:normalViewPr>
  <p:slideViewPr>
    <p:cSldViewPr snapToGrid="0">
      <p:cViewPr varScale="1">
        <p:scale>
          <a:sx n="82" d="100"/>
          <a:sy n="82" d="100"/>
        </p:scale>
        <p:origin x="5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Tensorflow ROCm port This project is based on TensorFlow 1.14.0. It has been verified to work with the latest ROCm2.6 release. Please follow the instructions here to set up your ROCm stack. A docker container: rocm/tensorflow:latest(https://hub.docker.com/r/rocm/tensorflow/) is readily available to be used</a:t>
            </a:r>
            <a:r>
              <a:rPr lang="x-none" altLang="en-US"/>
              <a:t>.</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HCC: An open source C++ compiler for heterogeneous devices, that takes a application program that confroms to a parallel programming standards such as C++ AMP, HC, C++ 17 ParallelSTL, or OpenMP, and transforms it into the AMD GCN ISA. The project is based on LLVM+CLANG. https://github.com/RadeonOpenCompute/hcc/wiki</a:t>
            </a:r>
            <a:endParaRPr lang="x-none" altLang="en-US"/>
          </a:p>
          <a:p>
            <a:endParaRPr lang="x-none" altLang="en-US"/>
          </a:p>
          <a:p>
            <a:r>
              <a:rPr lang="x-none" altLang="en-US"/>
              <a:t>Reference:</a:t>
            </a:r>
            <a:endParaRPr lang="x-none" altLang="en-US"/>
          </a:p>
          <a:p>
            <a:r>
              <a:rPr lang="x-none" altLang="en-US"/>
              <a:t>https://gpuopen.com/rocm-do-you-speaka-my-language/</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endParaRPr lang="en-US"/>
          </a:p>
          <a:p>
            <a:r>
              <a:rPr lang="en-US"/>
              <a:t>discrete GPUs:</a:t>
            </a:r>
            <a:endParaRPr lang="en-US"/>
          </a:p>
          <a:p>
            <a:endParaRPr lang="en-US"/>
          </a:p>
          <a:p>
            <a:r>
              <a:rPr lang="en-US"/>
              <a:t>    Vega 10 (14 nm Samsung/GloFo FinFET process) (also codenamed Greenland[46]) found on "Radeon RX Vega 64", "Radeon RX Vega 56", "Radeon Vega Frontier Edition" and "Radeon Pro V340" graphics cards[47]</a:t>
            </a:r>
            <a:endParaRPr lang="en-US"/>
          </a:p>
          <a:p>
            <a:endParaRPr lang="en-US"/>
          </a:p>
          <a:p>
            <a:r>
              <a:rPr lang="en-US"/>
              <a:t>    Vega 12 (14 nm Samsung/GloFo FinFET process) found on "Radeon Vega Pro 20" and "Radeon Vega Pro 16"-branded mobile graphics cards[48]</a:t>
            </a:r>
            <a:endParaRPr lang="en-US"/>
          </a:p>
          <a:p>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endParaRPr lang="en-US"/>
          </a:p>
          <a:p>
            <a:r>
              <a:rPr lang="en-US"/>
              <a:t>    Raven Ridge[51] came with VCN 1 which supersedes VCE and UVD and allows full fixed-function VP9 decode.</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GCN Native ISA LLVM Code Generator -- https://rocm-documentation.readthedocs.io/en/latest/ROCm_Compiler_SDK/ROCm-Native-ISA.html</a:t>
            </a:r>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http://developer.amd.com/wordpress/media/2013/06/2620_final.pdf</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hlinkClick r:id="rId3"/>
            </a:endParaRPr>
          </a:p>
          <a:p>
            <a:r>
              <a:rPr lang="en-US" dirty="0"/>
              <a:t>The ROCr System Runtime is language independent and makes heavy use of the Heterogeneous System Architecture (HSA) Runtime API.</a:t>
            </a:r>
            <a:endParaRPr lang="en-US" dirty="0"/>
          </a:p>
          <a:p>
            <a:r>
              <a:rPr lang="en-US" dirty="0"/>
              <a:t>HSA defines a unified virtual address space for compute devices</a:t>
            </a:r>
            <a:r>
              <a:rPr lang="x-none" altLang="en-US" dirty="0"/>
              <a:t>.</a:t>
            </a:r>
            <a:endParaRPr lang="x-none" altLang="en-US" dirty="0"/>
          </a:p>
          <a:p>
            <a:r>
              <a:rPr lang="x-none" altLang="en-US" dirty="0"/>
              <a:t>the HSA specifications cover:</a:t>
            </a:r>
            <a:endParaRPr lang="x-none" altLang="en-US" dirty="0"/>
          </a:p>
          <a:p>
            <a:pPr marL="171450" indent="-171450">
              <a:buFont typeface="Arial" charset="0"/>
              <a:buChar char="•"/>
            </a:pPr>
            <a:r>
              <a:rPr lang="x-none" altLang="en-US" dirty="0"/>
              <a:t>HSA Intermediate Layer: HSA Intermediate Layer (HSAIL), a virtual instruction set for parallel programs.</a:t>
            </a:r>
            <a:endParaRPr lang="x-none" altLang="en-US" dirty="0"/>
          </a:p>
          <a:p>
            <a:pPr marL="171450" indent="-171450">
              <a:buFont typeface="Arial" charset="0"/>
              <a:buChar char="•"/>
            </a:pPr>
            <a:r>
              <a:rPr lang="x-none" altLang="en-US" dirty="0"/>
              <a:t>HSA memory model</a:t>
            </a:r>
            <a:endParaRPr lang="x-none" altLang="en-US" dirty="0"/>
          </a:p>
          <a:p>
            <a:pPr marL="171450" indent="-171450">
              <a:buFont typeface="Arial" charset="0"/>
              <a:buChar char="•"/>
            </a:pPr>
            <a:r>
              <a:rPr lang="x-none" altLang="en-US" dirty="0"/>
              <a:t>HSA dispatcher and run-time:  ROCr API is essentially the HSA Runtime API plus extensions for discrete GPUs and peer-to-peer communication.</a:t>
            </a:r>
            <a:endParaRPr lang="x-none" altLang="en-US" dirty="0"/>
          </a:p>
          <a:p>
            <a:pPr marL="171450" indent="-171450">
              <a:buFont typeface="Arial" charset="0"/>
              <a:buChar char="•"/>
            </a:pPr>
            <a:r>
              <a:rPr lang="x-none" altLang="en-US" dirty="0"/>
              <a:t>HSA Runtime API</a:t>
            </a:r>
            <a:endParaRPr lang="x-none" altLang="en-US" dirty="0"/>
          </a:p>
          <a:p>
            <a:pPr marL="171450" indent="-171450">
              <a:buFont typeface="Arial" charset="0"/>
              <a:buChar char="•"/>
            </a:pPr>
            <a:r>
              <a:rPr lang="x-none" altLang="en-US" dirty="0"/>
              <a:t>Define a set of hardware requirements</a:t>
            </a:r>
            <a:endParaRPr lang="x-none" altLang="en-US" dirty="0"/>
          </a:p>
          <a:p>
            <a:endParaRPr lang="en-US" dirty="0"/>
          </a:p>
          <a:p>
            <a:r>
              <a:rPr lang="x-none" altLang="en-US" dirty="0"/>
              <a:t>r</a:t>
            </a:r>
            <a:r>
              <a:rPr lang="en-US" dirty="0"/>
              <a:t>ocALUTION can be seen as middle-ware between different parallel backends and application specific packages.</a:t>
            </a:r>
            <a:endParaRPr lang="en-US" dirty="0"/>
          </a:p>
          <a:p>
            <a:r>
              <a:rPr lang="en-US" dirty="0"/>
              <a:t>Various backends </a:t>
            </a:r>
            <a:r>
              <a:rPr lang="x-none" altLang="en-US" dirty="0"/>
              <a:t>supported by rocALUTION:</a:t>
            </a:r>
            <a:endParaRPr lang="x-none" altLang="en-US" dirty="0"/>
          </a:p>
          <a:p>
            <a:pPr marL="171450" indent="-171450">
              <a:buFont typeface="Arial" charset="0"/>
              <a:buChar char="•"/>
            </a:pPr>
            <a:r>
              <a:rPr lang="en-US" dirty="0"/>
              <a:t>        Host - fallback backend, designed for CPUs</a:t>
            </a:r>
            <a:endParaRPr lang="en-US" dirty="0"/>
          </a:p>
          <a:p>
            <a:pPr marL="171450" indent="-171450">
              <a:buFont typeface="Arial" charset="0"/>
              <a:buChar char="•"/>
            </a:pPr>
            <a:r>
              <a:rPr lang="en-US" dirty="0"/>
              <a:t>        GPU/HIP - accelerator backend, designed for HIP capable AMD GPUs</a:t>
            </a:r>
            <a:endParaRPr lang="en-US" dirty="0"/>
          </a:p>
          <a:p>
            <a:pPr marL="171450" indent="-171450">
              <a:buFont typeface="Arial" charset="0"/>
              <a:buChar char="•"/>
            </a:pPr>
            <a:r>
              <a:rPr lang="en-US" dirty="0"/>
              <a:t>        OpenMP - designed for multi-core CPUs</a:t>
            </a:r>
            <a:endParaRPr lang="en-US" dirty="0"/>
          </a:p>
          <a:p>
            <a:pPr marL="171450" indent="-171450">
              <a:buFont typeface="Arial" charset="0"/>
              <a:buChar char="•"/>
            </a:pPr>
            <a:r>
              <a:rPr lang="en-US" dirty="0"/>
              <a:t>        MPI - designed for multi-node and multi-GPU configurations</a:t>
            </a:r>
            <a:endParaRPr lang="en-US" dirty="0"/>
          </a:p>
          <a:p>
            <a:pPr marL="171450" indent="-171450"/>
            <a:endParaRPr lang="en-US" dirty="0"/>
          </a:p>
          <a:p>
            <a:pPr marL="171450" indent="-171450"/>
            <a:r>
              <a:rPr lang="x-none" altLang="en-US" dirty="0"/>
              <a:t>MIOpenGEMM: A tool for generating OpenCL matrix multiplication (GEMM) kernels.</a:t>
            </a:r>
            <a:endParaRPr lang="x-none" altLang="en-US" dirty="0"/>
          </a:p>
          <a:p>
            <a:pPr marL="171450" indent="-171450"/>
            <a:endParaRPr lang="x-none" alt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Software support for BFloat16 on Radeon Instinct MI50, MI60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GCN Native ISA LLVM Code Generator: </a:t>
            </a:r>
            <a:endParaRPr lang="x-none" altLang="en-US"/>
          </a:p>
          <a:p>
            <a:r>
              <a:rPr lang="x-none" altLang="en-US"/>
              <a:t>https://rocm-documentation.readthedocs.io/en/latest/ROCm_Compiler_SDK/ROCm-Native-ISA.html</a:t>
            </a:r>
            <a:endParaRPr lang="x-none" altLang="en-US"/>
          </a:p>
          <a:p>
            <a:r>
              <a:rPr lang="x-none" altLang="en-US"/>
              <a:t>http://llvm.org/docs/AMDGPUUsage.html</a:t>
            </a:r>
            <a:endParaRPr lang="x-none" altLang="en-US"/>
          </a:p>
          <a:p>
            <a:r>
              <a:rPr lang="x-none" altLang="en-US"/>
              <a:t>Note: The AMDGPU backend provides ISA code generation for AMD GPUs, starting with the R600 family up until the current GCN families. It lives in the lib/Target/AMDGPU directory.</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hasCustomPrompt="1"/>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hasCustomPrompt="1"/>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hasCustomPrompt="1"/>
          </p:nvPr>
        </p:nvSpPr>
        <p:spPr>
          <a:xfrm>
            <a:off x="1422400" y="365126"/>
            <a:ext cx="9647600" cy="1028246"/>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x-none" altLang="en-US" dirty="0">
                <a:solidFill>
                  <a:schemeClr val="tx1"/>
                </a:solidFill>
              </a:rPr>
              <a:t>Brief on AMD MIVisionX</a:t>
            </a:r>
            <a:endParaRPr lang="zh-CN" altLang="en-US" dirty="0">
              <a:solidFill>
                <a:schemeClr val="tx1"/>
              </a:solidFill>
            </a:endParaRPr>
          </a:p>
        </p:txBody>
      </p:sp>
      <p:sp>
        <p:nvSpPr>
          <p:cNvPr id="5" name="副标题 4"/>
          <p:cNvSpPr>
            <a:spLocks noGrp="1"/>
          </p:cNvSpPr>
          <p:nvPr>
            <p:ph type="subTitle" idx="1"/>
          </p:nvPr>
        </p:nvSpPr>
        <p:spPr/>
        <p:txBody>
          <a:bodyPr/>
          <a:lstStyle/>
          <a:p>
            <a:r>
              <a:rPr lang="x-none" altLang="zh-CN" dirty="0"/>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ROCm - AMD Openning Software Stack for GPU Programming</a:t>
            </a:r>
            <a:endParaRPr lang="x-none"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AMD </a:t>
            </a:r>
            <a:r>
              <a:rPr lang="en-US" dirty="0" err="1"/>
              <a:t>ROCm</a:t>
            </a:r>
            <a:r>
              <a:rPr lang="en-US" dirty="0"/>
              <a:t> </a:t>
            </a:r>
            <a:r>
              <a:rPr lang="x-none" altLang="en-US" dirty="0"/>
              <a:t>2.6 </a:t>
            </a:r>
            <a:r>
              <a:rPr lang="en-US" dirty="0"/>
              <a:t>Software Stack</a:t>
            </a:r>
          </a:p>
        </p:txBody>
      </p:sp>
      <p:sp>
        <p:nvSpPr>
          <p:cNvPr id="3" name="Content Placeholder 2"/>
          <p:cNvSpPr>
            <a:spLocks noGrp="1"/>
          </p:cNvSpPr>
          <p:nvPr>
            <p:ph sz="half" idx="1"/>
          </p:nvPr>
        </p:nvSpPr>
        <p:spPr>
          <a:xfrm>
            <a:off x="842010" y="1838325"/>
            <a:ext cx="3778885" cy="4341495"/>
          </a:xfrm>
        </p:spPr>
        <p:txBody>
          <a:bodyPr>
            <a:normAutofit/>
          </a:bodyPr>
          <a:lstStyle/>
          <a:p>
            <a:pPr marL="381000" indent="-381000">
              <a:buFont typeface="Arial"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endParaRPr lang="en-US" sz="1600" dirty="0">
              <a:solidFill>
                <a:schemeClr val="tx1"/>
              </a:solidFill>
            </a:endParaRPr>
          </a:p>
        </p:txBody>
      </p:sp>
      <p:sp>
        <p:nvSpPr>
          <p:cNvPr id="4" name="Content Placeholder 3"/>
          <p:cNvSpPr>
            <a:spLocks noGrp="1"/>
          </p:cNvSpPr>
          <p:nvPr>
            <p:ph sz="half" idx="2"/>
          </p:nvPr>
        </p:nvSpPr>
        <p:spPr>
          <a:xfrm>
            <a:off x="4725640" y="1827407"/>
            <a:ext cx="4493321" cy="4351339"/>
          </a:xfrm>
        </p:spPr>
        <p:txBody>
          <a:bodyPr/>
          <a:lstStyle/>
          <a:p>
            <a:pPr marL="381000" indent="-381000">
              <a:buFont typeface="Arial"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 </a:t>
            </a:r>
            <a:r>
              <a:rPr lang="x-none" altLang="en-US" sz="1335" dirty="0">
                <a:solidFill>
                  <a:schemeClr val="tx1"/>
                </a:solidFill>
              </a:rPr>
              <a:t>(Like NVCC)</a:t>
            </a:r>
            <a:endParaRPr lang="x-none" altLang="en-US" sz="1335" dirty="0">
              <a:solidFill>
                <a:schemeClr val="tx1"/>
              </a:solidFill>
            </a:endParaRPr>
          </a:p>
          <a:p>
            <a:pPr marL="609600" lvl="1" indent="-381000"/>
            <a:r>
              <a:rPr lang="en-US" sz="1335" dirty="0">
                <a:solidFill>
                  <a:schemeClr val="tx1"/>
                </a:solidFill>
              </a:rPr>
              <a:t>HIP </a:t>
            </a:r>
            <a:r>
              <a:rPr lang="x-none" altLang="en-US" sz="1335" dirty="0">
                <a:solidFill>
                  <a:schemeClr val="tx1"/>
                </a:solidFill>
              </a:rPr>
              <a:t>(Like CUDA)</a:t>
            </a:r>
            <a:endParaRPr lang="x-none" alt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endParaRPr lang="en-US" sz="1335" dirty="0">
              <a:solidFill>
                <a:schemeClr val="tx1"/>
              </a:solidFill>
            </a:endParaRP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9089483" y="1794113"/>
            <a:ext cx="2879296" cy="4861560"/>
          </a:xfrm>
          <a:prstGeom prst="rect">
            <a:avLst/>
          </a:prstGeom>
          <a:noFill/>
        </p:spPr>
        <p:txBody>
          <a:bodyPr wrap="square" rtlCol="0">
            <a:spAutoFit/>
          </a:bodyPr>
          <a:lstStyle/>
          <a:p>
            <a:pPr marL="228600" indent="-228600">
              <a:buFont typeface="Arial"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charset="0"/>
              <a:buChar char="•"/>
            </a:pPr>
            <a:r>
              <a:rPr lang="en-US" sz="1465" dirty="0" err="1">
                <a:solidFill>
                  <a:schemeClr val="tx2"/>
                </a:solidFill>
              </a:rPr>
              <a:t>hipBLAS </a:t>
            </a:r>
            <a:r>
              <a:rPr lang="x-none" altLang="en-US" sz="1465" dirty="0" err="1">
                <a:solidFill>
                  <a:schemeClr val="tx2"/>
                </a:solidFill>
              </a:rPr>
              <a:t>w/ rocBLAS and cuBLAS as backend</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rocFFT</a:t>
            </a:r>
            <a:endParaRPr lang="en-US" sz="1465" dirty="0">
              <a:solidFill>
                <a:schemeClr val="tx2"/>
              </a:solidFill>
            </a:endParaRPr>
          </a:p>
          <a:p>
            <a:pPr marL="838200" lvl="1" indent="-228600">
              <a:buFont typeface="Arial" charset="0"/>
              <a:buChar char="•"/>
            </a:pPr>
            <a:r>
              <a:rPr lang="en-US" sz="1465" dirty="0" err="1">
                <a:solidFill>
                  <a:schemeClr val="tx2"/>
                </a:solidFill>
              </a:rPr>
              <a:t>rocRAND</a:t>
            </a:r>
            <a:endParaRPr lang="en-US" sz="1465" dirty="0">
              <a:solidFill>
                <a:schemeClr val="tx2"/>
              </a:solidFill>
            </a:endParaRPr>
          </a:p>
          <a:p>
            <a:pPr marL="838200" lvl="1" indent="-228600">
              <a:buFont typeface="Arial" charset="0"/>
              <a:buChar char="•"/>
            </a:pPr>
            <a:r>
              <a:rPr lang="en-US" sz="1465" dirty="0" err="1">
                <a:solidFill>
                  <a:schemeClr val="tx2"/>
                </a:solidFill>
              </a:rPr>
              <a:t>rocSPARSE</a:t>
            </a:r>
            <a:endParaRPr lang="en-US" sz="1465" dirty="0">
              <a:solidFill>
                <a:schemeClr val="tx2"/>
              </a:solidFill>
            </a:endParaRPr>
          </a:p>
          <a:p>
            <a:pPr marL="838200" lvl="1" indent="-228600">
              <a:buFont typeface="Arial" charset="0"/>
              <a:buChar char="•"/>
            </a:pPr>
            <a:r>
              <a:rPr lang="en-US" sz="1465" dirty="0" err="1">
                <a:solidFill>
                  <a:schemeClr val="tx2"/>
                </a:solidFill>
              </a:rPr>
              <a:t>hipSPARSE</a:t>
            </a:r>
            <a:endParaRPr lang="en-US" sz="1465" dirty="0">
              <a:solidFill>
                <a:schemeClr val="tx2"/>
              </a:solidFill>
            </a:endParaRPr>
          </a:p>
          <a:p>
            <a:pPr marL="838200" lvl="1" indent="-228600">
              <a:buFont typeface="Arial" charset="0"/>
              <a:buChar char="•"/>
            </a:pPr>
            <a:r>
              <a:rPr lang="en-US" sz="1465" dirty="0" err="1">
                <a:solidFill>
                  <a:schemeClr val="tx2"/>
                </a:solidFill>
              </a:rPr>
              <a:t>rocALUTION</a:t>
            </a:r>
            <a:endParaRPr lang="en-US" sz="1465" dirty="0">
              <a:solidFill>
                <a:schemeClr val="tx2"/>
              </a:solidFill>
            </a:endParaRPr>
          </a:p>
          <a:p>
            <a:pPr marL="838200" lvl="1" indent="-228600">
              <a:buFont typeface="Arial" charset="0"/>
              <a:buChar char="•"/>
            </a:pPr>
            <a:r>
              <a:rPr lang="en-US" sz="1465" dirty="0" err="1">
                <a:solidFill>
                  <a:schemeClr val="tx2"/>
                </a:solidFill>
              </a:rPr>
              <a:t>MIOpenGEMM</a:t>
            </a:r>
            <a:endParaRPr lang="en-US" sz="1465" dirty="0">
              <a:solidFill>
                <a:schemeClr val="tx2"/>
              </a:solidFill>
            </a:endParaRPr>
          </a:p>
          <a:p>
            <a:pPr marL="838200" lvl="1" indent="-228600">
              <a:buFont typeface="Arial" charset="0"/>
              <a:buChar char="•"/>
            </a:pPr>
            <a:r>
              <a:rPr lang="en-US" sz="1465" b="1" dirty="0" err="1">
                <a:solidFill>
                  <a:schemeClr val="tx2"/>
                </a:solidFill>
              </a:rPr>
              <a:t>MIOpen </a:t>
            </a:r>
            <a:r>
              <a:rPr lang="x-none" altLang="en-US" sz="1465" b="1" dirty="0" err="1">
                <a:solidFill>
                  <a:schemeClr val="tx2"/>
                </a:solidFill>
              </a:rPr>
              <a:t>2.0 w/ BFloat16 support (Like cuDNN)</a:t>
            </a:r>
            <a:endParaRPr lang="x-none" altLang="en-US" sz="1465" b="1" dirty="0" err="1">
              <a:solidFill>
                <a:schemeClr val="tx2"/>
              </a:solidFill>
            </a:endParaRPr>
          </a:p>
          <a:p>
            <a:pPr marL="838200" lvl="1" indent="-228600">
              <a:buFont typeface="Arial"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charset="0"/>
              <a:buChar char="•"/>
            </a:pPr>
            <a:r>
              <a:rPr lang="en-US" sz="1465" dirty="0">
                <a:solidFill>
                  <a:schemeClr val="tx2"/>
                </a:solidFill>
              </a:rPr>
              <a:t>RCCL</a:t>
            </a:r>
            <a:endParaRPr lang="en-US" sz="1465" dirty="0">
              <a:solidFill>
                <a:schemeClr val="tx2"/>
              </a:solidFill>
            </a:endParaRPr>
          </a:p>
          <a:p>
            <a:pPr marL="838200" lvl="1" indent="-228600">
              <a:buFont typeface="Arial"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charset="0"/>
              <a:buChar char="•"/>
            </a:pPr>
            <a:r>
              <a:rPr lang="en-US" sz="1465" b="1" dirty="0" err="1">
                <a:solidFill>
                  <a:srgbClr val="FF0000"/>
                </a:solidFill>
              </a:rPr>
              <a:t>hipCUB</a:t>
            </a:r>
            <a:endParaRPr lang="en-US" sz="1465" b="1" dirty="0" err="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Layer Model of ROCm Stack &amp; Language</a:t>
            </a:r>
            <a:endParaRPr lang="x-none" altLang="en-US"/>
          </a:p>
        </p:txBody>
      </p:sp>
      <p:sp>
        <p:nvSpPr>
          <p:cNvPr id="3" name="Content Placeholder 2"/>
          <p:cNvSpPr>
            <a:spLocks noGrp="1"/>
          </p:cNvSpPr>
          <p:nvPr>
            <p:ph sz="half" idx="1"/>
          </p:nvPr>
        </p:nvSpPr>
        <p:spPr>
          <a:xfrm>
            <a:off x="838200" y="1826260"/>
            <a:ext cx="4832350" cy="4351655"/>
          </a:xfrm>
        </p:spPr>
        <p:txBody>
          <a:bodyPr>
            <a:normAutofit/>
          </a:bodyPr>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AI over ROCm</a:t>
            </a:r>
            <a:endParaRPr lang="x-none" altLang="en-US"/>
          </a:p>
        </p:txBody>
      </p:sp>
      <p:pic>
        <p:nvPicPr>
          <p:cNvPr id="5" name="Content Placeholder 4"/>
          <p:cNvPicPr>
            <a:picLocks noChangeAspect="1"/>
          </p:cNvPicPr>
          <p:nvPr>
            <p:ph sz="half" idx="2"/>
          </p:nvPr>
        </p:nvPicPr>
        <p:blipFill>
          <a:blip r:embed="rId1"/>
          <a:stretch>
            <a:fillRect/>
          </a:stretch>
        </p:blipFill>
        <p:spPr>
          <a:xfrm>
            <a:off x="6534150" y="1871980"/>
            <a:ext cx="5435600" cy="4131310"/>
          </a:xfrm>
          <a:prstGeom prst="rect">
            <a:avLst/>
          </a:prstGeom>
        </p:spPr>
      </p:pic>
      <p:graphicFrame>
        <p:nvGraphicFramePr>
          <p:cNvPr id="6" name="Content Placeholder 5"/>
          <p:cNvGraphicFramePr>
            <a:graphicFrameLocks noGrp="1"/>
          </p:cNvGraphicFramePr>
          <p:nvPr>
            <p:ph sz="half" idx="1"/>
          </p:nvPr>
        </p:nvGraphicFramePr>
        <p:xfrm>
          <a:off x="182880" y="1616075"/>
          <a:ext cx="5836920" cy="7284720"/>
        </p:xfrm>
        <a:graphic>
          <a:graphicData uri="http://schemas.openxmlformats.org/drawingml/2006/table">
            <a:tbl>
              <a:tblPr firstRow="1" bandRow="1">
                <a:tableStyleId>{5C22544A-7EE6-4342-B048-85BDC9FD1C3A}</a:tableStyleId>
              </a:tblPr>
              <a:tblGrid>
                <a:gridCol w="1167130"/>
                <a:gridCol w="1167765"/>
                <a:gridCol w="1167130"/>
                <a:gridCol w="1167765"/>
                <a:gridCol w="1167130"/>
              </a:tblGrid>
              <a:tr h="369571">
                <a:tc>
                  <a:txBody>
                    <a:bodyPr/>
                    <a:p>
                      <a:pPr>
                        <a:buNone/>
                      </a:pPr>
                      <a:r>
                        <a:rPr sz="1000"/>
                        <a:t>Framework </a:t>
                      </a:r>
                      <a:endParaRPr sz="1000"/>
                    </a:p>
                  </a:txBody>
                  <a:tcPr/>
                </a:tc>
                <a:tc>
                  <a:txBody>
                    <a:bodyPr/>
                    <a:p>
                      <a:pPr>
                        <a:buNone/>
                      </a:pPr>
                      <a:r>
                        <a:rPr sz="1000"/>
                        <a:t>Status </a:t>
                      </a:r>
                      <a:endParaRPr sz="1000"/>
                    </a:p>
                  </a:txBody>
                  <a:tcPr/>
                </a:tc>
                <a:tc>
                  <a:txBody>
                    <a:bodyPr/>
                    <a:p>
                      <a:pPr>
                        <a:buNone/>
                      </a:pPr>
                      <a:r>
                        <a:rPr sz="1000"/>
                        <a:t>MIOpen Enabled </a:t>
                      </a:r>
                      <a:endParaRPr sz="1000"/>
                    </a:p>
                  </a:txBody>
                  <a:tcPr/>
                </a:tc>
                <a:tc>
                  <a:txBody>
                    <a:bodyPr/>
                    <a:p>
                      <a:pPr>
                        <a:buNone/>
                      </a:pPr>
                      <a:r>
                        <a:rPr sz="1000"/>
                        <a:t>Upstreamed   </a:t>
                      </a:r>
                      <a:endParaRPr sz="1000"/>
                    </a:p>
                  </a:txBody>
                  <a:tcPr/>
                </a:tc>
                <a:tc>
                  <a:txBody>
                    <a:bodyPr/>
                    <a:p>
                      <a:pPr>
                        <a:buNone/>
                      </a:pPr>
                      <a:r>
                        <a:rPr sz="1000"/>
                        <a:t>Current Repository</a:t>
                      </a:r>
                      <a:endParaRPr sz="1000"/>
                    </a:p>
                  </a:txBody>
                  <a:tcPr/>
                </a:tc>
              </a:tr>
              <a:tr h="542925">
                <a:tc>
                  <a:txBody>
                    <a:bodyPr/>
                    <a:p>
                      <a:pPr>
                        <a:buNone/>
                      </a:pPr>
                      <a:r>
                        <a:rPr sz="1000"/>
                        <a:t>Caffe       </a:t>
                      </a:r>
                      <a:endParaRPr sz="1000"/>
                    </a:p>
                  </a:txBody>
                  <a:tcPr/>
                </a:tc>
                <a:tc>
                  <a:txBody>
                    <a:bodyPr/>
                    <a:p>
                      <a:pPr>
                        <a:buNone/>
                      </a:pPr>
                      <a:r>
                        <a:rPr sz="1000"/>
                        <a:t>Public     </a:t>
                      </a:r>
                      <a:endParaRPr sz="1000"/>
                    </a:p>
                  </a:txBody>
                  <a:tcPr/>
                </a:tc>
                <a:tc>
                  <a:txBody>
                    <a:bodyPr/>
                    <a:p>
                      <a:pPr>
                        <a:buNone/>
                      </a:pPr>
                      <a:r>
                        <a:rPr sz="1000"/>
                        <a:t>Yes            </a:t>
                      </a:r>
                      <a:endParaRPr sz="1000"/>
                    </a:p>
                  </a:txBody>
                  <a:tcPr/>
                </a:tc>
                <a:tc>
                  <a:txBody>
                    <a:bodyPr/>
                    <a:p>
                      <a:pPr>
                        <a:buNone/>
                      </a:pPr>
                      <a:r>
                        <a:rPr sz="1000"/>
                        <a:t>              </a:t>
                      </a:r>
                      <a:endParaRPr sz="1000"/>
                    </a:p>
                  </a:txBody>
                  <a:tcPr/>
                </a:tc>
                <a:tc>
                  <a:txBody>
                    <a:bodyPr/>
                    <a:p>
                      <a:pPr>
                        <a:buNone/>
                      </a:pPr>
                      <a:r>
                        <a:rPr sz="1000"/>
                        <a:t>https://github.com/ROCmSoftwarePlatform/hipCaffe</a:t>
                      </a:r>
                      <a:endParaRPr sz="1000"/>
                    </a:p>
                  </a:txBody>
                  <a:tcPr/>
                </a:tc>
              </a:tr>
              <a:tr h="705485">
                <a:tc>
                  <a:txBody>
                    <a:bodyPr/>
                    <a:p>
                      <a:pPr>
                        <a:buNone/>
                      </a:pPr>
                      <a:r>
                        <a:rPr sz="1000"/>
                        <a:t>Tensorflow  </a:t>
                      </a:r>
                      <a:r>
                        <a:rPr lang="x-none" sz="1000"/>
                        <a:t>2.0</a:t>
                      </a:r>
                      <a:r>
                        <a:rPr sz="1000"/>
                        <a:t> </a:t>
                      </a:r>
                      <a:endParaRPr sz="1000"/>
                    </a:p>
                  </a:txBody>
                  <a:tcPr/>
                </a:tc>
                <a:tc>
                  <a:txBody>
                    <a:bodyPr/>
                    <a:p>
                      <a:pPr>
                        <a:buNone/>
                      </a:pPr>
                      <a:r>
                        <a:rPr lang="x-none" sz="1000"/>
                        <a:t>Verified</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Notes: Working on NCCL and XLA enablement, Running</a:t>
                      </a:r>
                      <a:endParaRPr sz="1000"/>
                    </a:p>
                  </a:txBody>
                  <a:tcPr/>
                </a:tc>
              </a:tr>
              <a:tr h="504191">
                <a:tc>
                  <a:txBody>
                    <a:bodyPr/>
                    <a:p>
                      <a:pPr>
                        <a:buNone/>
                      </a:pPr>
                      <a:r>
                        <a:rPr sz="1000"/>
                        <a:t>Caffe2       </a:t>
                      </a:r>
                      <a:endParaRPr sz="1000"/>
                    </a:p>
                  </a:txBody>
                  <a:tcPr/>
                </a:tc>
                <a:tc>
                  <a:txBody>
                    <a:bodyPr/>
                    <a:p>
                      <a:pPr>
                        <a:buNone/>
                      </a:pPr>
                      <a:r>
                        <a:rPr sz="1000"/>
                        <a:t>Upstreaming </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https://github.com/ROCmSoftwarePlatform/caffe2</a:t>
                      </a:r>
                      <a:endParaRPr sz="1000"/>
                    </a:p>
                  </a:txBody>
                  <a:tcPr/>
                </a:tc>
              </a:tr>
              <a:tr h="640080">
                <a:tc>
                  <a:txBody>
                    <a:bodyPr/>
                    <a:p>
                      <a:pPr>
                        <a:buNone/>
                      </a:pPr>
                      <a:r>
                        <a:rPr sz="1000"/>
                        <a:t>Torch HIP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In process </a:t>
                      </a:r>
                      <a:endParaRPr sz="1000"/>
                    </a:p>
                  </a:txBody>
                  <a:tcPr/>
                </a:tc>
                <a:tc>
                  <a:txBody>
                    <a:bodyPr/>
                    <a:p>
                      <a:pPr>
                        <a:buNone/>
                      </a:pPr>
                      <a:r>
                        <a:rPr sz="1000"/>
                        <a:t>https://github.com/ROCmSoftwarePlatform/cutorch_hip</a:t>
                      </a:r>
                      <a:endParaRPr sz="1000"/>
                    </a:p>
                  </a:txBody>
                  <a:tcPr/>
                </a:tc>
              </a:tr>
              <a:tr h="504191">
                <a:tc>
                  <a:txBody>
                    <a:bodyPr/>
                    <a:p>
                      <a:pPr>
                        <a:buNone/>
                      </a:pPr>
                      <a:r>
                        <a:rPr sz="1000"/>
                        <a:t>HIPnn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https://github.com/ROCmSoftwarePlatform/cunn_hip</a:t>
                      </a:r>
                      <a:endParaRPr sz="1000"/>
                    </a:p>
                  </a:txBody>
                  <a:tcPr/>
                </a:tc>
              </a:tr>
              <a:tr h="369571">
                <a:tc>
                  <a:txBody>
                    <a:bodyPr/>
                    <a:p>
                      <a:pPr>
                        <a:buNone/>
                      </a:pPr>
                      <a:r>
                        <a:rPr sz="1000"/>
                        <a:t>PyTorch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r h="504191">
                <a:tc>
                  <a:txBody>
                    <a:bodyPr/>
                    <a:p>
                      <a:pPr>
                        <a:buNone/>
                      </a:pPr>
                      <a:r>
                        <a:rPr sz="1000"/>
                        <a:t>MxNet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https://github.com/ROCmSoftwarePlatform/mxnet  </a:t>
                      </a:r>
                      <a:endParaRPr sz="1000"/>
                    </a:p>
                  </a:txBody>
                  <a:tcPr/>
                </a:tc>
              </a:tr>
              <a:tr h="369571">
                <a:tc>
                  <a:txBody>
                    <a:bodyPr/>
                    <a:p>
                      <a:pPr>
                        <a:buNone/>
                      </a:pPr>
                      <a:r>
                        <a:rPr sz="1000"/>
                        <a:t>CNTK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Application Development over ROCm Stack</a:t>
            </a:r>
            <a:endParaRPr lang="x-none" altLang="en-US"/>
          </a:p>
        </p:txBody>
      </p:sp>
      <p:sp>
        <p:nvSpPr>
          <p:cNvPr id="3" name="Content Placeholder 2"/>
          <p:cNvSpPr>
            <a:spLocks noGrp="1"/>
          </p:cNvSpPr>
          <p:nvPr>
            <p:ph sz="half" idx="1"/>
          </p:nvPr>
        </p:nvSpPr>
        <p:spPr/>
        <p:txBody>
          <a:bodyPr>
            <a:normAutofit fontScale="60000"/>
          </a:bodyPr>
          <a:p>
            <a:r>
              <a:rPr lang="x-none" altLang="en-US"/>
              <a:t>Languages support</a:t>
            </a:r>
            <a:endParaRPr lang="x-none" altLang="en-US"/>
          </a:p>
          <a:p>
            <a:pPr lvl="1"/>
            <a:r>
              <a:rPr lang="x-none" altLang="en-US"/>
              <a:t>HCC:  C++ dialect with extensions to express all forms of parallelism, including multicore CPU, SIMD and GPU.</a:t>
            </a:r>
            <a:endParaRPr lang="x-none" altLang="en-US"/>
          </a:p>
          <a:p>
            <a:pPr lvl="1"/>
            <a:r>
              <a:rPr lang="x-none" altLang="en-US"/>
              <a:t>HIP:  C++ dialect designed to ease conversion of Cuda applications to portable C++ code.It provides a C-style API and a C++ kernel language. </a:t>
            </a:r>
            <a:endParaRPr lang="x-none" altLang="en-US"/>
          </a:p>
          <a:p>
            <a:pPr lvl="1"/>
            <a:r>
              <a:rPr lang="x-none" altLang="en-US"/>
              <a:t>OpenCL: provides a C run-time API and C99-based kernel language.</a:t>
            </a:r>
            <a:endParaRPr lang="x-none" altLang="en-US"/>
          </a:p>
          <a:p>
            <a:pPr lvl="1"/>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a:p>
            <a:endParaRPr lang="x-none" altLang="en-US"/>
          </a:p>
        </p:txBody>
      </p:sp>
      <p:graphicFrame>
        <p:nvGraphicFramePr>
          <p:cNvPr id="5" name="Table 4"/>
          <p:cNvGraphicFramePr/>
          <p:nvPr/>
        </p:nvGraphicFramePr>
        <p:xfrm>
          <a:off x="6256020" y="2247900"/>
          <a:ext cx="5628005" cy="2286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p>
                      <a:pPr>
                        <a:buNone/>
                      </a:pPr>
                      <a:r>
                        <a:rPr lang="x-none"/>
                        <a:t>GCN Version</a:t>
                      </a:r>
                      <a:endParaRPr lang="x-none"/>
                    </a:p>
                  </a:txBody>
                  <a:tcPr/>
                </a:tc>
                <a:tc>
                  <a:txBody>
                    <a:bodyPr/>
                    <a:p>
                      <a:pPr>
                        <a:buNone/>
                      </a:pPr>
                      <a:r>
                        <a:rPr lang="x-none"/>
                        <a:t>GPU/APU Family</a:t>
                      </a:r>
                      <a:endParaRPr lang="x-none"/>
                    </a:p>
                  </a:txBody>
                  <a:tcPr/>
                </a:tc>
                <a:tc>
                  <a:txBody>
                    <a:bodyPr/>
                    <a:p>
                      <a:pPr>
                        <a:buNone/>
                      </a:pPr>
                      <a:r>
                        <a:rPr lang="x-none"/>
                        <a:t>Example of Radeon GPU</a:t>
                      </a:r>
                      <a:endParaRPr lang="x-none"/>
                    </a:p>
                  </a:txBody>
                  <a:tcPr/>
                </a:tc>
              </a:tr>
              <a:tr h="381000">
                <a:tc>
                  <a:txBody>
                    <a:bodyPr/>
                    <a:p>
                      <a:pPr>
                        <a:buNone/>
                      </a:pPr>
                      <a:r>
                        <a:rPr lang="x-none" sz="1200"/>
                        <a:t>gfx701</a:t>
                      </a:r>
                      <a:endParaRPr lang="x-none" sz="1200"/>
                    </a:p>
                  </a:txBody>
                  <a:tcPr/>
                </a:tc>
                <a:tc>
                  <a:txBody>
                    <a:bodyPr/>
                    <a:p>
                      <a:pPr>
                        <a:buNone/>
                      </a:pPr>
                      <a:r>
                        <a:rPr lang="x-none" sz="1200"/>
                        <a:t>GFX7</a:t>
                      </a:r>
                      <a:endParaRPr lang="x-none" sz="1200"/>
                    </a:p>
                  </a:txBody>
                  <a:tcPr/>
                </a:tc>
                <a:tc>
                  <a:txBody>
                    <a:bodyPr/>
                    <a:p>
                      <a:pPr>
                        <a:buNone/>
                      </a:pPr>
                      <a:r>
                        <a:rPr sz="1200"/>
                        <a:t>FirePro W8100, FirePro W9100, Radeon R9 290, Radeon R9 390</a:t>
                      </a:r>
                      <a:endParaRPr sz="1200"/>
                    </a:p>
                  </a:txBody>
                  <a:tcPr/>
                </a:tc>
              </a:tr>
              <a:tr h="381000">
                <a:tc>
                  <a:txBody>
                    <a:bodyPr/>
                    <a:p>
                      <a:pPr>
                        <a:buNone/>
                      </a:pPr>
                      <a:r>
                        <a:rPr lang="x-none" sz="1200"/>
                        <a:t>gfx801</a:t>
                      </a:r>
                      <a:endParaRPr lang="x-none" sz="1200"/>
                    </a:p>
                  </a:txBody>
                  <a:tcPr/>
                </a:tc>
                <a:tc>
                  <a:txBody>
                    <a:bodyPr/>
                    <a:p>
                      <a:pPr>
                        <a:buNone/>
                      </a:pPr>
                      <a:r>
                        <a:rPr lang="x-none" sz="1200"/>
                        <a:t>Carrizo APU</a:t>
                      </a:r>
                      <a:endParaRPr lang="x-none" sz="1200"/>
                    </a:p>
                  </a:txBody>
                  <a:tcPr/>
                </a:tc>
                <a:tc>
                  <a:txBody>
                    <a:bodyPr/>
                    <a:p>
                      <a:pPr>
                        <a:buNone/>
                      </a:pPr>
                      <a:r>
                        <a:rPr sz="1200"/>
                        <a:t>FX-8800P</a:t>
                      </a:r>
                      <a:endParaRPr sz="1200"/>
                    </a:p>
                  </a:txBody>
                  <a:tcPr/>
                </a:tc>
              </a:tr>
              <a:tr h="381000">
                <a:tc>
                  <a:txBody>
                    <a:bodyPr/>
                    <a:p>
                      <a:pPr>
                        <a:buNone/>
                      </a:pPr>
                      <a:r>
                        <a:rPr lang="x-none" sz="1200"/>
                        <a:t>gfx803</a:t>
                      </a:r>
                      <a:endParaRPr lang="x-none" sz="1200"/>
                    </a:p>
                  </a:txBody>
                  <a:tcPr/>
                </a:tc>
                <a:tc>
                  <a:txBody>
                    <a:bodyPr/>
                    <a:p>
                      <a:pPr>
                        <a:buNone/>
                      </a:pPr>
                      <a:r>
                        <a:rPr lang="x-none" sz="1200"/>
                        <a:t>GFX8</a:t>
                      </a:r>
                      <a:endParaRPr lang="x-none" sz="1200"/>
                    </a:p>
                  </a:txBody>
                  <a:tcPr/>
                </a:tc>
                <a:tc>
                  <a:txBody>
                    <a:bodyPr/>
                    <a:p>
                      <a:pPr>
                        <a:buNone/>
                      </a:pPr>
                      <a:r>
                        <a:rPr sz="1200"/>
                        <a:t>R9 Fury, R9 Fury X, R9 Nano, FirePro S9300 x2, Radeon RX 480, Radeon RX 470, Radeon RX 460</a:t>
                      </a:r>
                      <a:endParaRPr sz="1200"/>
                    </a:p>
                  </a:txBody>
                  <a:tcPr/>
                </a:tc>
              </a:tr>
              <a:tr h="381000">
                <a:tc>
                  <a:txBody>
                    <a:bodyPr/>
                    <a:p>
                      <a:pPr>
                        <a:buNone/>
                      </a:pPr>
                      <a:r>
                        <a:rPr lang="x-none" sz="1200"/>
                        <a:t>gfx900</a:t>
                      </a:r>
                      <a:endParaRPr lang="x-none" sz="1200"/>
                    </a:p>
                  </a:txBody>
                  <a:tcPr/>
                </a:tc>
                <a:tc>
                  <a:txBody>
                    <a:bodyPr/>
                    <a:p>
                      <a:pPr>
                        <a:buNone/>
                      </a:pPr>
                      <a:r>
                        <a:rPr lang="x-none" sz="1200"/>
                        <a:t>GFX9</a:t>
                      </a:r>
                      <a:endParaRPr lang="x-none" sz="1200"/>
                    </a:p>
                  </a:txBody>
                  <a:tcPr/>
                </a:tc>
                <a:tc>
                  <a:txBody>
                    <a:bodyPr/>
                    <a:p>
                      <a:pPr>
                        <a:buNone/>
                      </a:pPr>
                      <a:r>
                        <a:rPr sz="1200"/>
                        <a:t>Vega10</a:t>
                      </a:r>
                      <a:endParaRPr sz="1200"/>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Graphics Core Next</a:t>
            </a:r>
            <a:endParaRPr lang="x-none" altLang="en-US"/>
          </a:p>
        </p:txBody>
      </p:sp>
      <p:sp>
        <p:nvSpPr>
          <p:cNvPr id="3" name="Content Placeholder 2"/>
          <p:cNvSpPr>
            <a:spLocks noGrp="1"/>
          </p:cNvSpPr>
          <p:nvPr>
            <p:ph sz="half" idx="1"/>
          </p:nvPr>
        </p:nvSpPr>
        <p:spPr>
          <a:xfrm>
            <a:off x="838200" y="1826260"/>
            <a:ext cx="4902200" cy="4351655"/>
          </a:xfrm>
        </p:spPr>
        <p:txBody>
          <a:bodyPr>
            <a:normAutofit fontScale="60000"/>
          </a:bodyPr>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packed math Rapid Pack Math technology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ChangeAspect="1"/>
          </p:cNvPicPr>
          <p:nvPr>
            <p:ph sz="half" idx="2"/>
          </p:nvPr>
        </p:nvPicPr>
        <p:blipFill>
          <a:blip r:embed="rId1"/>
          <a:stretch>
            <a:fillRect/>
          </a:stretch>
        </p:blipFill>
        <p:spPr>
          <a:xfrm>
            <a:off x="6444615" y="1825625"/>
            <a:ext cx="463613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760"/>
            <a:ext cx="9931400" cy="608965"/>
          </a:xfrm>
        </p:spPr>
        <p:txBody>
          <a:bodyPr>
            <a:normAutofit fontScale="90000"/>
          </a:bodyPr>
          <a:p>
            <a:r>
              <a:rPr lang="x-none" altLang="en-US"/>
              <a:t>Vega Series Processor</a:t>
            </a:r>
            <a:endParaRPr lang="x-none" altLang="en-US"/>
          </a:p>
        </p:txBody>
      </p:sp>
      <p:pic>
        <p:nvPicPr>
          <p:cNvPr id="5" name="Content Placeholder 4"/>
          <p:cNvPicPr>
            <a:picLocks noChangeAspect="1"/>
          </p:cNvPicPr>
          <p:nvPr>
            <p:ph sz="half" idx="1"/>
          </p:nvPr>
        </p:nvPicPr>
        <p:blipFill>
          <a:blip r:embed="rId1"/>
          <a:stretch>
            <a:fillRect/>
          </a:stretch>
        </p:blipFill>
        <p:spPr>
          <a:xfrm>
            <a:off x="6797040" y="1782445"/>
            <a:ext cx="5181600" cy="3126740"/>
          </a:xfrm>
          <a:prstGeom prst="rect">
            <a:avLst/>
          </a:prstGeom>
        </p:spPr>
      </p:pic>
      <p:sp>
        <p:nvSpPr>
          <p:cNvPr id="6" name="Content Placeholder 5"/>
          <p:cNvSpPr/>
          <p:nvPr>
            <p:ph sz="half" idx="2"/>
          </p:nvPr>
        </p:nvSpPr>
        <p:spPr>
          <a:xfrm>
            <a:off x="518160" y="1483360"/>
            <a:ext cx="5740400" cy="5089525"/>
          </a:xfrm>
        </p:spPr>
        <p:txBody>
          <a:bodyPr>
            <a:normAutofit fontScale="60000"/>
          </a:bodyPr>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GCN processor groups 64 work-items into a wavefront, which executes the kernel on all 64 work-items in one pass.</a:t>
            </a:r>
            <a:endParaRPr lang="en-US"/>
          </a:p>
          <a:p>
            <a:r>
              <a:rPr lang="en-US"/>
              <a:t>The GCN processor consists of:</a:t>
            </a:r>
            <a:endParaRPr lang="en-US"/>
          </a:p>
          <a:p>
            <a:pPr lvl="1"/>
            <a:r>
              <a:rPr lang="en-US"/>
              <a:t>A scalar ALU, which operates on one value per wavefront (common to all work items).</a:t>
            </a:r>
            <a:endParaRPr lang="en-US"/>
          </a:p>
          <a:p>
            <a:pPr lvl="1"/>
            <a:r>
              <a:rPr lang="en-US"/>
              <a:t>A vector ALU, which operates on unique values per work-item.</a:t>
            </a:r>
            <a:endParaRPr lang="en-US"/>
          </a:p>
          <a:p>
            <a:pPr lvl="1"/>
            <a:r>
              <a:rPr lang="en-US"/>
              <a:t>Local data storage, which allows work-items within a workgroup to communicate and share data.</a:t>
            </a:r>
            <a:endParaRPr lang="en-US"/>
          </a:p>
          <a:p>
            <a:pPr lvl="1"/>
            <a:r>
              <a:rPr lang="en-US"/>
              <a:t>Scalar memory, which can transfer data between SGPRs and memory through a cache.</a:t>
            </a:r>
            <a:endParaRPr lang="en-US"/>
          </a:p>
          <a:p>
            <a:pPr lvl="1"/>
            <a:r>
              <a:rPr lang="en-US"/>
              <a:t>Vector memory, which can transfer data between VGPRs and memory,including sampling texture maps.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Compute Unit (CU) and Memory Hierarchy</a:t>
            </a:r>
            <a:endParaRPr lang="x-none" altLang="en-US"/>
          </a:p>
        </p:txBody>
      </p:sp>
      <p:sp>
        <p:nvSpPr>
          <p:cNvPr id="3" name="Content Placeholder 2"/>
          <p:cNvSpPr>
            <a:spLocks noGrp="1"/>
          </p:cNvSpPr>
          <p:nvPr>
            <p:ph sz="half" idx="1"/>
          </p:nvPr>
        </p:nvSpPr>
        <p:spPr/>
        <p:txBody>
          <a:bodyPr>
            <a:normAutofit lnSpcReduction="10000"/>
          </a:bodyPr>
          <a:p>
            <a:r>
              <a:rPr lang="x-none" altLang="en-US"/>
              <a:t>Local Data Share (LDS)</a:t>
            </a:r>
            <a:endParaRPr lang="x-none" altLang="en-US"/>
          </a:p>
          <a:p>
            <a:pPr lvl="1"/>
            <a:r>
              <a:rPr lang="x-none" altLang="en-US"/>
              <a:t>This memory is configured with 32 banks, each with 512 entries of 4 bytes that enables low-latency communication between work-items within a work-group, or the work-items within a wavefront</a:t>
            </a:r>
            <a:endParaRPr lang="x-none" altLang="en-US"/>
          </a:p>
          <a:p>
            <a:pPr lvl="0"/>
            <a:r>
              <a:rPr lang="x-none" altLang="en-US" sz="2400"/>
              <a:t>Global Data Share (GDS)</a:t>
            </a:r>
            <a:endParaRPr lang="x-none" altLang="en-US" sz="2400"/>
          </a:p>
          <a:p>
            <a:pPr lvl="1"/>
            <a:r>
              <a:rPr lang="x-none" altLang="en-US" sz="2000"/>
              <a:t>GDS is configured with 32 banks, each with 512 entries of 4 bytes each.</a:t>
            </a:r>
            <a:endParaRPr lang="x-none" altLang="en-US" sz="2000"/>
          </a:p>
          <a:p>
            <a:pPr lvl="1"/>
            <a:endParaRPr lang="x-none" altLang="en-US" sz="2000"/>
          </a:p>
          <a:p>
            <a:endParaRPr lang="x-none" altLang="en-US"/>
          </a:p>
        </p:txBody>
      </p:sp>
      <p:pic>
        <p:nvPicPr>
          <p:cNvPr id="5" name="Content Placeholder 4"/>
          <p:cNvPicPr>
            <a:picLocks noChangeAspect="1"/>
          </p:cNvPicPr>
          <p:nvPr>
            <p:ph sz="half" idx="2"/>
          </p:nvPr>
        </p:nvPicPr>
        <p:blipFill>
          <a:blip r:embed="rId1"/>
          <a:stretch>
            <a:fillRect/>
          </a:stretch>
        </p:blipFill>
        <p:spPr>
          <a:xfrm>
            <a:off x="6706870" y="2232025"/>
            <a:ext cx="5181600" cy="3677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Backup</a:t>
            </a:r>
            <a:endParaRPr lang="x-none"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p>
        </p:txBody>
      </p:sp>
      <p:pic>
        <p:nvPicPr>
          <p:cNvPr id="5" name="Content Placeholder 4"/>
          <p:cNvPicPr>
            <a:picLocks noGrp="1" noChangeAspect="1"/>
          </p:cNvPicPr>
          <p:nvPr>
            <p:ph sz="half" idx="2"/>
          </p:nvPr>
        </p:nvPicPr>
        <p:blipFill>
          <a:blip r:embed="rId1"/>
          <a:stretch>
            <a:fillRect/>
          </a:stretch>
        </p:blipFill>
        <p:spPr>
          <a:xfrm>
            <a:off x="8597265" y="4660266"/>
            <a:ext cx="3069591" cy="1985645"/>
          </a:xfrm>
          <a:prstGeom prst="rect">
            <a:avLst/>
          </a:prstGeom>
        </p:spPr>
      </p:pic>
      <p:pic>
        <p:nvPicPr>
          <p:cNvPr id="6" name="Picture 5"/>
          <p:cNvPicPr>
            <a:picLocks noChangeAspect="1"/>
          </p:cNvPicPr>
          <p:nvPr/>
        </p:nvPicPr>
        <p:blipFill>
          <a:blip r:embed="rId2"/>
          <a:stretch>
            <a:fillRect/>
          </a:stretch>
        </p:blipFill>
        <p:spPr>
          <a:xfrm>
            <a:off x="558165" y="4747262"/>
            <a:ext cx="3244851" cy="1867535"/>
          </a:xfrm>
          <a:prstGeom prst="rect">
            <a:avLst/>
          </a:prstGeom>
        </p:spPr>
      </p:pic>
      <p:pic>
        <p:nvPicPr>
          <p:cNvPr id="7" name="Picture 6"/>
          <p:cNvPicPr>
            <a:picLocks noChangeAspect="1"/>
          </p:cNvPicPr>
          <p:nvPr/>
        </p:nvPicPr>
        <p:blipFill>
          <a:blip r:embed="rId3"/>
          <a:stretch>
            <a:fillRect/>
          </a:stretch>
        </p:blipFill>
        <p:spPr>
          <a:xfrm>
            <a:off x="4639945" y="4701541"/>
            <a:ext cx="3241675" cy="1993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ltLang="en-US"/>
              <a:t>Overview</a:t>
            </a:r>
            <a:endParaRPr lang="zh-CN" altLang="en-US" dirty="0"/>
          </a:p>
        </p:txBody>
      </p:sp>
      <p:sp>
        <p:nvSpPr>
          <p:cNvPr id="3" name="内容占位符 2"/>
          <p:cNvSpPr>
            <a:spLocks noGrp="1"/>
          </p:cNvSpPr>
          <p:nvPr>
            <p:ph idx="1"/>
          </p:nvPr>
        </p:nvSpPr>
        <p:spPr>
          <a:xfrm>
            <a:off x="838200" y="1826261"/>
            <a:ext cx="10515600" cy="4770755"/>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p>
                  </a:txBody>
                  <a:tcPr/>
                </a:tc>
                <a:tc>
                  <a:txBody>
                    <a:bodyPr/>
                    <a:lstStyle/>
                    <a:p>
                      <a:pPr>
                        <a:buNone/>
                      </a:pPr>
                      <a:r>
                        <a:rPr sz="1900"/>
                        <a:t>ROCm </a:t>
                      </a:r>
                    </a:p>
                  </a:txBody>
                  <a:tcPr/>
                </a:tc>
                <a:tc>
                  <a:txBody>
                    <a:bodyPr/>
                    <a:lstStyle/>
                    <a:p>
                      <a:pPr>
                        <a:buNone/>
                      </a:pPr>
                      <a:r>
                        <a:rPr sz="1900"/>
                        <a:t>备注</a:t>
                      </a:r>
                    </a:p>
                  </a:txBody>
                  <a:tcPr/>
                </a:tc>
              </a:tr>
              <a:tr h="381000">
                <a:tc>
                  <a:txBody>
                    <a:bodyPr/>
                    <a:lstStyle/>
                    <a:p>
                      <a:pPr>
                        <a:buNone/>
                      </a:pPr>
                      <a:r>
                        <a:rPr sz="1900"/>
                        <a:t>CUDA API </a:t>
                      </a:r>
                    </a:p>
                  </a:txBody>
                  <a:tcPr/>
                </a:tc>
                <a:tc>
                  <a:txBody>
                    <a:bodyPr/>
                    <a:lstStyle/>
                    <a:p>
                      <a:pPr>
                        <a:buNone/>
                      </a:pPr>
                      <a:r>
                        <a:rPr sz="1900"/>
                        <a:t>HIP </a:t>
                      </a:r>
                    </a:p>
                  </a:txBody>
                  <a:tcPr/>
                </a:tc>
                <a:tc>
                  <a:txBody>
                    <a:bodyPr/>
                    <a:lstStyle/>
                    <a:p>
                      <a:pPr>
                        <a:buNone/>
                      </a:pPr>
                      <a:r>
                        <a:rPr sz="1900"/>
                        <a:t>C++ 扩展语法</a:t>
                      </a:r>
                    </a:p>
                  </a:txBody>
                  <a:tcPr/>
                </a:tc>
              </a:tr>
              <a:tr h="381000">
                <a:tc>
                  <a:txBody>
                    <a:bodyPr/>
                    <a:lstStyle/>
                    <a:p>
                      <a:pPr>
                        <a:buNone/>
                      </a:pPr>
                      <a:r>
                        <a:rPr sz="1900"/>
                        <a:t>NVCC </a:t>
                      </a:r>
                    </a:p>
                  </a:txBody>
                  <a:tcPr/>
                </a:tc>
                <a:tc>
                  <a:txBody>
                    <a:bodyPr/>
                    <a:lstStyle/>
                    <a:p>
                      <a:pPr>
                        <a:buNone/>
                      </a:pPr>
                      <a:r>
                        <a:rPr sz="1900"/>
                        <a:t>HCC </a:t>
                      </a:r>
                    </a:p>
                  </a:txBody>
                  <a:tcPr/>
                </a:tc>
                <a:tc>
                  <a:txBody>
                    <a:bodyPr/>
                    <a:lstStyle/>
                    <a:p>
                      <a:pPr>
                        <a:buNone/>
                      </a:pPr>
                      <a:r>
                        <a:rPr sz="1900"/>
                        <a:t>编译器</a:t>
                      </a:r>
                    </a:p>
                  </a:txBody>
                  <a:tcPr/>
                </a:tc>
              </a:tr>
              <a:tr h="381000">
                <a:tc>
                  <a:txBody>
                    <a:bodyPr/>
                    <a:lstStyle/>
                    <a:p>
                      <a:pPr>
                        <a:buNone/>
                      </a:pPr>
                      <a:r>
                        <a:rPr sz="1900"/>
                        <a:t>CUDA 函数库 </a:t>
                      </a:r>
                    </a:p>
                  </a:txBody>
                  <a:tcPr/>
                </a:tc>
                <a:tc>
                  <a:txBody>
                    <a:bodyPr/>
                    <a:lstStyle/>
                    <a:p>
                      <a:pPr>
                        <a:buNone/>
                      </a:pPr>
                      <a:r>
                        <a:rPr sz="1900"/>
                        <a:t>ROC 库、HC 库 </a:t>
                      </a:r>
                    </a:p>
                  </a:txBody>
                  <a:tcPr/>
                </a:tc>
                <a:tc>
                  <a:txBody>
                    <a:bodyPr/>
                    <a:lstStyle/>
                    <a:p>
                      <a:pPr>
                        <a:buNone/>
                      </a:pPr>
                      <a:endParaRPr sz="1900"/>
                    </a:p>
                  </a:txBody>
                  <a:tcPr/>
                </a:tc>
              </a:tr>
              <a:tr h="381000">
                <a:tc>
                  <a:txBody>
                    <a:bodyPr/>
                    <a:lstStyle/>
                    <a:p>
                      <a:pPr>
                        <a:buNone/>
                      </a:pPr>
                      <a:r>
                        <a:rPr sz="1900"/>
                        <a:t>Thrust </a:t>
                      </a:r>
                    </a:p>
                  </a:txBody>
                  <a:tcPr/>
                </a:tc>
                <a:tc>
                  <a:txBody>
                    <a:bodyPr/>
                    <a:lstStyle/>
                    <a:p>
                      <a:pPr>
                        <a:buNone/>
                      </a:pPr>
                      <a:r>
                        <a:rPr sz="1900"/>
                        <a:t>Parallel STL </a:t>
                      </a:r>
                    </a:p>
                  </a:txBody>
                  <a:tcPr/>
                </a:tc>
                <a:tc>
                  <a:txBody>
                    <a:bodyPr/>
                    <a:lstStyle/>
                    <a:p>
                      <a:pPr>
                        <a:buNone/>
                      </a:pPr>
                      <a:r>
                        <a:rPr sz="1900"/>
                        <a:t>HCC 原生支持</a:t>
                      </a:r>
                    </a:p>
                  </a:txBody>
                  <a:tcPr/>
                </a:tc>
              </a:tr>
              <a:tr h="381000">
                <a:tc>
                  <a:txBody>
                    <a:bodyPr/>
                    <a:lstStyle/>
                    <a:p>
                      <a:pPr>
                        <a:buNone/>
                      </a:pPr>
                      <a:r>
                        <a:rPr sz="1900"/>
                        <a:t>Profiler </a:t>
                      </a:r>
                    </a:p>
                  </a:txBody>
                  <a:tcPr/>
                </a:tc>
                <a:tc>
                  <a:txBody>
                    <a:bodyPr/>
                    <a:lstStyle/>
                    <a:p>
                      <a:pPr>
                        <a:buNone/>
                      </a:pPr>
                      <a:r>
                        <a:rPr sz="1900"/>
                        <a:t>ROCm Profiler </a:t>
                      </a:r>
                    </a:p>
                  </a:txBody>
                  <a:tcPr/>
                </a:tc>
                <a:tc>
                  <a:txBody>
                    <a:bodyPr/>
                    <a:lstStyle/>
                    <a:p>
                      <a:pPr>
                        <a:buNone/>
                      </a:pPr>
                      <a:endParaRPr sz="1900"/>
                    </a:p>
                  </a:txBody>
                  <a:tcPr/>
                </a:tc>
              </a:tr>
              <a:tr h="381000">
                <a:tc>
                  <a:txBody>
                    <a:bodyPr/>
                    <a:lstStyle/>
                    <a:p>
                      <a:pPr>
                        <a:buNone/>
                      </a:pPr>
                      <a:r>
                        <a:rPr sz="1900"/>
                        <a:t>CUDA-GDB </a:t>
                      </a:r>
                    </a:p>
                  </a:txBody>
                  <a:tcPr/>
                </a:tc>
                <a:tc>
                  <a:txBody>
                    <a:bodyPr/>
                    <a:lstStyle/>
                    <a:p>
                      <a:pPr>
                        <a:buNone/>
                      </a:pPr>
                      <a:r>
                        <a:rPr sz="1900"/>
                        <a:t>ROCm-GDB </a:t>
                      </a:r>
                    </a:p>
                  </a:txBody>
                  <a:tcPr/>
                </a:tc>
                <a:tc>
                  <a:txBody>
                    <a:bodyPr/>
                    <a:lstStyle/>
                    <a:p>
                      <a:pPr>
                        <a:buNone/>
                      </a:pPr>
                      <a:endParaRPr sz="1900"/>
                    </a:p>
                  </a:txBody>
                  <a:tcPr/>
                </a:tc>
              </a:tr>
              <a:tr h="381000">
                <a:tc>
                  <a:txBody>
                    <a:bodyPr/>
                    <a:lstStyle/>
                    <a:p>
                      <a:pPr>
                        <a:buNone/>
                      </a:pPr>
                      <a:r>
                        <a:rPr sz="1900"/>
                        <a:t>nvidia-smi </a:t>
                      </a:r>
                    </a:p>
                  </a:txBody>
                  <a:tcPr/>
                </a:tc>
                <a:tc>
                  <a:txBody>
                    <a:bodyPr/>
                    <a:lstStyle/>
                    <a:p>
                      <a:pPr>
                        <a:buNone/>
                      </a:pPr>
                      <a:r>
                        <a:rPr sz="1900"/>
                        <a:t>rocm-smi </a:t>
                      </a:r>
                    </a:p>
                  </a:txBody>
                  <a:tcPr/>
                </a:tc>
                <a:tc>
                  <a:txBody>
                    <a:bodyPr/>
                    <a:lstStyle/>
                    <a:p>
                      <a:pPr>
                        <a:buNone/>
                      </a:pPr>
                      <a:endParaRPr sz="1900"/>
                    </a:p>
                  </a:txBody>
                  <a:tcPr/>
                </a:tc>
              </a:tr>
              <a:tr h="381000">
                <a:tc>
                  <a:txBody>
                    <a:bodyPr/>
                    <a:lstStyle/>
                    <a:p>
                      <a:pPr>
                        <a:buNone/>
                      </a:pPr>
                      <a:r>
                        <a:rPr sz="1900"/>
                        <a:t>DirectGPU RDMA </a:t>
                      </a:r>
                    </a:p>
                  </a:txBody>
                  <a:tcPr/>
                </a:tc>
                <a:tc>
                  <a:txBody>
                    <a:bodyPr/>
                    <a:lstStyle/>
                    <a:p>
                      <a:pPr>
                        <a:buNone/>
                      </a:pPr>
                      <a:r>
                        <a:rPr sz="1900"/>
                        <a:t>ROCn RDMA </a:t>
                      </a:r>
                    </a:p>
                  </a:txBody>
                  <a:tcPr/>
                </a:tc>
                <a:tc>
                  <a:txBody>
                    <a:bodyPr/>
                    <a:lstStyle/>
                    <a:p>
                      <a:pPr>
                        <a:buNone/>
                      </a:pPr>
                      <a:r>
                        <a:rPr sz="1900"/>
                        <a:t>peer2peer</a:t>
                      </a:r>
                    </a:p>
                  </a:txBody>
                  <a:tcPr/>
                </a:tc>
              </a:tr>
              <a:tr h="381000">
                <a:tc>
                  <a:txBody>
                    <a:bodyPr/>
                    <a:lstStyle/>
                    <a:p>
                      <a:pPr>
                        <a:buNone/>
                      </a:pPr>
                      <a:r>
                        <a:rPr sz="1900"/>
                        <a:t>TensorRT </a:t>
                      </a:r>
                    </a:p>
                  </a:txBody>
                  <a:tcPr/>
                </a:tc>
                <a:tc>
                  <a:txBody>
                    <a:bodyPr/>
                    <a:lstStyle/>
                    <a:p>
                      <a:pPr>
                        <a:buNone/>
                      </a:pPr>
                      <a:r>
                        <a:rPr sz="1900"/>
                        <a:t>Tensile </a:t>
                      </a:r>
                    </a:p>
                  </a:txBody>
                  <a:tcPr/>
                </a:tc>
                <a:tc>
                  <a:txBody>
                    <a:bodyPr/>
                    <a:lstStyle/>
                    <a:p>
                      <a:pPr>
                        <a:buNone/>
                      </a:pPr>
                      <a:r>
                        <a:rPr sz="1900"/>
                        <a:t>张量计算库</a:t>
                      </a:r>
                    </a:p>
                  </a:txBody>
                  <a:tcPr/>
                </a:tc>
              </a:tr>
              <a:tr h="381000">
                <a:tc>
                  <a:txBody>
                    <a:bodyPr/>
                    <a:lstStyle/>
                    <a:p>
                      <a:pPr>
                        <a:buNone/>
                      </a:pPr>
                      <a:r>
                        <a:rPr sz="1900"/>
                        <a:t>CUDA-Docker </a:t>
                      </a:r>
                    </a:p>
                  </a:txBody>
                  <a:tcPr/>
                </a:tc>
                <a:tc>
                  <a:txBody>
                    <a:bodyPr/>
                    <a:lstStyle/>
                    <a:p>
                      <a:pPr>
                        <a:buNone/>
                      </a:pPr>
                      <a:r>
                        <a:rPr sz="1900"/>
                        <a:t>ROCm-Docker </a:t>
                      </a:r>
                    </a:p>
                  </a:txBody>
                  <a:tcPr/>
                </a:tc>
                <a:tc>
                  <a:txBody>
                    <a:bodyPr/>
                    <a:lstStyle/>
                    <a:p>
                      <a:pPr>
                        <a:buNone/>
                      </a:pPr>
                      <a:endParaRPr sz="1900"/>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1"/>
          <a:stretch>
            <a:fillRect/>
          </a:stretch>
        </p:blipFill>
        <p:spPr>
          <a:xfrm>
            <a:off x="1329690" y="1597025"/>
            <a:ext cx="9040495" cy="50857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ltLang="en-US" dirty="0"/>
              <a:t>AMD OpenVX &amp; OpenVX Extensions </a:t>
            </a:r>
            <a:endParaRPr lang="zh-CN" altLang="en-US" dirty="0"/>
          </a:p>
        </p:txBody>
      </p:sp>
      <p:sp>
        <p:nvSpPr>
          <p:cNvPr id="3" name="内容占位符 2"/>
          <p:cNvSpPr>
            <a:spLocks noGrp="1"/>
          </p:cNvSpPr>
          <p:nvPr>
            <p:ph sz="half" idx="1"/>
          </p:nvPr>
        </p:nvSpPr>
        <p:spPr>
          <a:xfrm>
            <a:off x="838836" y="1826262"/>
            <a:ext cx="10876915" cy="4351655"/>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Applications Based on AMD OpenVX</a:t>
            </a:r>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AMD OpenVX Client/Server Demo App</a:t>
            </a:r>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en-US" dirty="0"/>
              <a:t>Neural Net Model Compiler &amp; Optimizer</a:t>
            </a:r>
          </a:p>
        </p:txBody>
      </p:sp>
      <p:sp>
        <p:nvSpPr>
          <p:cNvPr id="3" name="Content Placeholder 2"/>
          <p:cNvSpPr>
            <a:spLocks noGrp="1"/>
          </p:cNvSpPr>
          <p:nvPr>
            <p:ph sz="half" idx="1"/>
          </p:nvPr>
        </p:nvSpPr>
        <p:spPr>
          <a:xfrm>
            <a:off x="838837" y="1258851"/>
            <a:ext cx="5550535" cy="5238271"/>
          </a:xfrm>
        </p:spPr>
        <p:txBody>
          <a:bodyPr>
            <a:normAutofit fontScale="72500" lnSpcReduction="20000"/>
          </a:bodyPr>
          <a:lstStyle/>
          <a:p>
            <a:r>
              <a:rPr lang="en-US" dirty="0"/>
              <a:t>Neural Net Model Compiler &amp; Optimizer converts pre-trained neural network models to </a:t>
            </a:r>
            <a:r>
              <a:rPr lang="en-US" dirty="0" err="1"/>
              <a:t>MIVisionX</a:t>
            </a:r>
            <a:r>
              <a:rPr lang="en-US" dirty="0"/>
              <a:t> runtime code for optimized inference.</a:t>
            </a:r>
            <a:endParaRPr lang="en-US" dirty="0"/>
          </a:p>
          <a:p>
            <a:r>
              <a:rPr lang="en-US" dirty="0" err="1"/>
              <a:t>MIVisionX</a:t>
            </a:r>
            <a:r>
              <a:rPr lang="en-US" dirty="0"/>
              <a:t> </a:t>
            </a:r>
            <a:r>
              <a:rPr lang="en-US" dirty="0" err="1"/>
              <a:t>RunTime</a:t>
            </a:r>
            <a:r>
              <a:rPr lang="x-none" altLang="en-US" dirty="0"/>
              <a:t>: AMD OpenVX + OpenCV-Interop Kernels</a:t>
            </a:r>
            <a:endParaRPr lang="x-none" altLang="en-US" dirty="0"/>
          </a:p>
          <a:p>
            <a:r>
              <a:rPr lang="en-US" dirty="0"/>
              <a:t>Pre-requisites</a:t>
            </a:r>
            <a:r>
              <a:rPr lang="x-none" altLang="en-US" dirty="0"/>
              <a:t>: Install ROCm, and MIVisionX, numpy, onnx, nnef-parser</a:t>
            </a:r>
            <a:endParaRPr lang="x-none" altLang="en-US" dirty="0"/>
          </a:p>
          <a:p>
            <a:r>
              <a:rPr lang="en-US" dirty="0"/>
              <a:t>Model Compiler &amp; Optimizer Usage</a:t>
            </a:r>
            <a:endParaRPr lang="en-US" dirty="0"/>
          </a:p>
          <a:p>
            <a:pPr lvl="1"/>
            <a:r>
              <a:rPr lang="en-US" dirty="0"/>
              <a:t>Step 1 - Convert Pre-trained model to AMD NNIR</a:t>
            </a:r>
            <a:r>
              <a:rPr lang="x-none" altLang="en-US" dirty="0"/>
              <a:t>, pre-trained models can be Caffe, ONNX, NNEF;</a:t>
            </a:r>
            <a:endParaRPr lang="x-none" altLang="en-US" dirty="0"/>
          </a:p>
          <a:p>
            <a:pPr lvl="1"/>
            <a:r>
              <a:rPr lang="en-US" dirty="0"/>
              <a:t>Step 2 - Apply Optimizations</a:t>
            </a:r>
            <a:endParaRPr lang="en-US" dirty="0"/>
          </a:p>
          <a:p>
            <a:pPr lvl="2"/>
            <a:r>
              <a:rPr lang="x-none" altLang="en-US" dirty="0"/>
              <a:t>Update batch size in AMD NNIR model</a:t>
            </a:r>
            <a:endParaRPr lang="x-none" altLang="en-US" dirty="0"/>
          </a:p>
          <a:p>
            <a:pPr lvl="2"/>
            <a:r>
              <a:rPr lang="x-none" altLang="en-US" dirty="0"/>
              <a:t>Fuse operations in AMD NNIR model</a:t>
            </a:r>
            <a:endParaRPr lang="x-none" altLang="en-US" dirty="0"/>
          </a:p>
          <a:p>
            <a:pPr lvl="2"/>
            <a:r>
              <a:rPr lang="x-none" altLang="en-US" dirty="0"/>
              <a:t>Quantize the model to float 16</a:t>
            </a:r>
            <a:endParaRPr lang="x-none" altLang="en-US" dirty="0"/>
          </a:p>
          <a:p>
            <a:pPr lvl="2"/>
            <a:r>
              <a:rPr lang="x-none" altLang="en-US" dirty="0"/>
              <a:t>Workaround groups using slice and concat operations in AMD NNIR model</a:t>
            </a:r>
            <a:endParaRPr lang="x-none" altLang="en-US" dirty="0"/>
          </a:p>
          <a:p>
            <a:pPr lvl="1"/>
            <a:r>
              <a:rPr lang="x-none" altLang="en-US" dirty="0"/>
              <a:t>Step 3 - Convert AMD NNIR to OpenVX C code </a:t>
            </a:r>
            <a:r>
              <a:rPr lang="en-US" altLang="x-none" dirty="0"/>
              <a:t>w/ nnir_to_openvx.py</a:t>
            </a:r>
            <a:endParaRPr lang="x-none" altLang="en-US" dirty="0"/>
          </a:p>
          <a:p>
            <a:pPr lvl="1"/>
            <a:endParaRPr lang="x-none" altLang="en-US" dirty="0"/>
          </a:p>
          <a:p>
            <a:endParaRPr lang="en-US" dirty="0"/>
          </a:p>
        </p:txBody>
      </p:sp>
      <p:pic>
        <p:nvPicPr>
          <p:cNvPr id="6" name="Content Placeholder 5"/>
          <p:cNvPicPr>
            <a:picLocks noGrp="1" noChangeAspect="1"/>
          </p:cNvPicPr>
          <p:nvPr>
            <p:ph sz="half" idx="2"/>
          </p:nvPr>
        </p:nvPicPr>
        <p:blipFill>
          <a:blip r:embed="rId1"/>
          <a:stretch>
            <a:fillRect/>
          </a:stretch>
        </p:blipFill>
        <p:spPr>
          <a:xfrm>
            <a:off x="6472555" y="1798955"/>
            <a:ext cx="5505451" cy="39662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Toolkit</a:t>
            </a:r>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a:t>
            </a:r>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8506</Words>
  <Application>Kingsoft Office WPP</Application>
  <PresentationFormat>Widescreen</PresentationFormat>
  <Paragraphs>366</Paragraphs>
  <Slides>25</Slides>
  <Notes>11</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Brief on AMD MIVisionX</vt:lpstr>
      <vt:lpstr>Overview</vt:lpstr>
      <vt:lpstr>AMD OpenVX &amp; OpenVX Extensions </vt:lpstr>
      <vt:lpstr>Applications Based on AMD OpenVX</vt:lpstr>
      <vt:lpstr>AMD OpenVX Client/Server Demo App</vt:lpstr>
      <vt:lpstr>Neural Net Model Compiler &amp; Optimizer</vt:lpstr>
      <vt:lpstr>MIVisionX Toolkit</vt:lpstr>
      <vt:lpstr>Utilities</vt:lpstr>
      <vt:lpstr>Backup</vt:lpstr>
      <vt:lpstr>ROCm - AMD Openning Software Stack for GPU Programming</vt:lpstr>
      <vt:lpstr>AMD ROCm 2.6 Software Stack</vt:lpstr>
      <vt:lpstr>ROCm Stack Architecture</vt:lpstr>
      <vt:lpstr>AMD AI over ROCm</vt:lpstr>
      <vt:lpstr>Application Development over ROCm Stack</vt:lpstr>
      <vt:lpstr>AMD Graphics Core Next</vt:lpstr>
      <vt:lpstr>Vega Series Processor</vt:lpstr>
      <vt:lpstr>Compute Unit (CU) and Memory Hierarchy</vt:lpstr>
      <vt:lpstr>PowerPoint 演示文稿</vt:lpstr>
      <vt:lpstr>AMD ROCm Overview</vt:lpstr>
      <vt:lpstr>ROCm vs CUDA</vt:lpstr>
      <vt:lpstr>HIP (Heterogeous-compute Interface for Portability，异构计算可移植接口)</vt:lpstr>
      <vt:lpstr>PowerPoint 演示文稿</vt:lpstr>
      <vt:lpstr>PowerPoint 演示文稿</vt:lpstr>
      <vt:lpstr>PowerPoint 演示文稿</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alanz</cp:lastModifiedBy>
  <cp:revision>230</cp:revision>
  <dcterms:created xsi:type="dcterms:W3CDTF">2019-08-01T08:30:01Z</dcterms:created>
  <dcterms:modified xsi:type="dcterms:W3CDTF">2019-08-01T08:30:01Z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e0bfd7cf-768b-415c-8f95-f67fc4f78c1d</vt:lpwstr>
  </property>
  <property fmtid="{D5CDD505-2E9C-101B-9397-08002B2CF9AE}" pid="4" name="CTP_TimeStamp">
    <vt:lpwstr>2019-07-30 02:31:46Z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